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9"/>
  </p:notesMasterIdLst>
  <p:sldIdLst>
    <p:sldId id="256" r:id="rId2"/>
    <p:sldId id="284" r:id="rId3"/>
    <p:sldId id="286" r:id="rId4"/>
    <p:sldId id="285" r:id="rId5"/>
    <p:sldId id="258" r:id="rId6"/>
    <p:sldId id="259" r:id="rId7"/>
    <p:sldId id="288" r:id="rId8"/>
    <p:sldId id="287" r:id="rId9"/>
    <p:sldId id="289" r:id="rId10"/>
    <p:sldId id="290" r:id="rId11"/>
    <p:sldId id="291" r:id="rId12"/>
    <p:sldId id="292" r:id="rId13"/>
    <p:sldId id="262" r:id="rId14"/>
    <p:sldId id="294" r:id="rId15"/>
    <p:sldId id="295" r:id="rId16"/>
    <p:sldId id="296" r:id="rId17"/>
    <p:sldId id="297" r:id="rId18"/>
    <p:sldId id="261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263" r:id="rId32"/>
    <p:sldId id="310" r:id="rId33"/>
    <p:sldId id="293" r:id="rId34"/>
    <p:sldId id="311" r:id="rId35"/>
    <p:sldId id="264" r:id="rId36"/>
    <p:sldId id="266" r:id="rId37"/>
    <p:sldId id="279" r:id="rId38"/>
  </p:sldIdLst>
  <p:sldSz cx="9144000" cy="5143500" type="screen16x9"/>
  <p:notesSz cx="6858000" cy="9144000"/>
  <p:embeddedFontLst>
    <p:embeddedFont>
      <p:font typeface="Roboto Condensed" charset="0"/>
      <p:regular r:id="rId40"/>
      <p:bold r:id="rId41"/>
      <p:italic r:id="rId42"/>
      <p:boldItalic r:id="rId43"/>
    </p:embeddedFont>
    <p:embeddedFont>
      <p:font typeface="Footlight MT Light" pitchFamily="18" charset="0"/>
      <p:regular r:id="rId44"/>
    </p:embeddedFont>
    <p:embeddedFont>
      <p:font typeface="Droid Serif" pitchFamily="18" charset="0"/>
      <p:regular r:id="rId45"/>
      <p:bold r:id="rId46"/>
      <p:italic r:id="rId47"/>
      <p:boldItalic r:id="rId48"/>
    </p:embeddedFont>
    <p:embeddedFont>
      <p:font typeface="Roboto Condensed Light" charset="0"/>
      <p:regular r:id="rId49"/>
      <p:bold r:id="rId50"/>
      <p:italic r:id="rId51"/>
      <p:boldItalic r:id="rId52"/>
    </p:embeddedFont>
    <p:embeddedFont>
      <p:font typeface="Arvo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E"/>
    <a:srgbClr val="F1592D"/>
    <a:srgbClr val="AADEEB"/>
    <a:srgbClr val="5FC846"/>
  </p:clrMru>
</p:presentationPr>
</file>

<file path=ppt/tableStyles.xml><?xml version="1.0" encoding="utf-8"?>
<a:tblStyleLst xmlns:a="http://schemas.openxmlformats.org/drawingml/2006/main" def="{3AB3912B-2815-44BE-8C35-04C22C6DAA0D}">
  <a:tblStyle styleId="{3AB3912B-2815-44BE-8C35-04C22C6DAA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907" autoAdjust="0"/>
  </p:normalViewPr>
  <p:slideViewPr>
    <p:cSldViewPr>
      <p:cViewPr>
        <p:scale>
          <a:sx n="80" d="100"/>
          <a:sy n="80" d="100"/>
        </p:scale>
        <p:origin x="-528" y="-2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5FB3A1-78CD-476E-A040-28763DCE0DAE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6405FB-56B4-4246-A9D5-A51E8B6A06F0}">
      <dgm:prSet/>
      <dgm:spPr>
        <a:solidFill>
          <a:srgbClr val="FF980E"/>
        </a:solidFill>
        <a:ln>
          <a:solidFill>
            <a:srgbClr val="FF980E"/>
          </a:solidFill>
        </a:ln>
      </dgm:spPr>
      <dgm:t>
        <a:bodyPr/>
        <a:lstStyle/>
        <a:p>
          <a:pPr algn="ctr" rtl="0"/>
          <a:r>
            <a:rPr lang="en-US" b="1" i="0" baseline="0" dirty="0" smtClean="0"/>
            <a:t>IMPACT OF BIG DATA</a:t>
          </a:r>
          <a:endParaRPr lang="en-US" b="1" i="0" baseline="0" dirty="0"/>
        </a:p>
      </dgm:t>
    </dgm:pt>
    <dgm:pt modelId="{ECA55088-B760-448D-87BC-1DC6A335BA25}" type="parTrans" cxnId="{3AA89E9A-EA5D-428F-A136-377B328F9FC0}">
      <dgm:prSet/>
      <dgm:spPr/>
      <dgm:t>
        <a:bodyPr/>
        <a:lstStyle/>
        <a:p>
          <a:endParaRPr lang="en-US"/>
        </a:p>
      </dgm:t>
    </dgm:pt>
    <dgm:pt modelId="{33877633-46EC-4409-BE9C-DE53C417DFD8}" type="sibTrans" cxnId="{3AA89E9A-EA5D-428F-A136-377B328F9FC0}">
      <dgm:prSet/>
      <dgm:spPr/>
      <dgm:t>
        <a:bodyPr/>
        <a:lstStyle/>
        <a:p>
          <a:endParaRPr lang="en-US"/>
        </a:p>
      </dgm:t>
    </dgm:pt>
    <dgm:pt modelId="{63E35B20-3C28-4E66-BCE9-FEEC2A481436}" type="pres">
      <dgm:prSet presAssocID="{FE5FB3A1-78CD-476E-A040-28763DCE0DAE}" presName="linear" presStyleCnt="0">
        <dgm:presLayoutVars>
          <dgm:animLvl val="lvl"/>
          <dgm:resizeHandles val="exact"/>
        </dgm:presLayoutVars>
      </dgm:prSet>
      <dgm:spPr/>
    </dgm:pt>
    <dgm:pt modelId="{F5BCD6EC-6B62-4102-9F39-B52AB7D0BA92}" type="pres">
      <dgm:prSet presAssocID="{FE6405FB-56B4-4246-A9D5-A51E8B6A06F0}" presName="parentText" presStyleLbl="node1" presStyleIdx="0" presStyleCnt="1" custLinFactNeighborX="-982">
        <dgm:presLayoutVars>
          <dgm:chMax val="0"/>
          <dgm:bulletEnabled val="1"/>
        </dgm:presLayoutVars>
      </dgm:prSet>
      <dgm:spPr/>
    </dgm:pt>
  </dgm:ptLst>
  <dgm:cxnLst>
    <dgm:cxn modelId="{6329C662-036B-4998-94AA-29F7E10649F5}" type="presOf" srcId="{FE5FB3A1-78CD-476E-A040-28763DCE0DAE}" destId="{63E35B20-3C28-4E66-BCE9-FEEC2A481436}" srcOrd="0" destOrd="0" presId="urn:microsoft.com/office/officeart/2005/8/layout/vList2"/>
    <dgm:cxn modelId="{3AA89E9A-EA5D-428F-A136-377B328F9FC0}" srcId="{FE5FB3A1-78CD-476E-A040-28763DCE0DAE}" destId="{FE6405FB-56B4-4246-A9D5-A51E8B6A06F0}" srcOrd="0" destOrd="0" parTransId="{ECA55088-B760-448D-87BC-1DC6A335BA25}" sibTransId="{33877633-46EC-4409-BE9C-DE53C417DFD8}"/>
    <dgm:cxn modelId="{097F6ED3-9633-49B3-B23C-46C75FCC8C79}" type="presOf" srcId="{FE6405FB-56B4-4246-A9D5-A51E8B6A06F0}" destId="{F5BCD6EC-6B62-4102-9F39-B52AB7D0BA92}" srcOrd="0" destOrd="0" presId="urn:microsoft.com/office/officeart/2005/8/layout/vList2"/>
    <dgm:cxn modelId="{9B1F1308-5C5D-478B-BA2D-2BFB90D97B7B}" type="presParOf" srcId="{63E35B20-3C28-4E66-BCE9-FEEC2A481436}" destId="{F5BCD6EC-6B62-4102-9F39-B52AB7D0BA92}" srcOrd="0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8"/>
            <a:ext cx="5480828" cy="432996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3" y="2635518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2924825"/>
            <a:ext cx="6589086" cy="2027267"/>
            <a:chOff x="-9894851" y="-4493254"/>
            <a:chExt cx="21200407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</a:p>
        </p:txBody>
      </p:sp>
      <p:grpSp>
        <p:nvGrpSpPr>
          <p:cNvPr id="52" name="Shape 52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7"/>
            <a:ext cx="3378300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7"/>
            <a:ext cx="3378299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870450" y="1545075"/>
            <a:ext cx="2247900" cy="270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3233637" y="1545075"/>
            <a:ext cx="2247900" cy="270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3"/>
          </p:nvPr>
        </p:nvSpPr>
        <p:spPr>
          <a:xfrm>
            <a:off x="5540649" y="1545075"/>
            <a:ext cx="2247900" cy="270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2466137" y="4472722"/>
            <a:ext cx="6686825" cy="670794"/>
            <a:chOff x="5589287" y="4472722"/>
            <a:chExt cx="6686825" cy="670794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7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2"/>
              <a:ext cx="6527216" cy="670794"/>
              <a:chOff x="-10101301" y="330075"/>
              <a:chExt cx="16532971" cy="1699505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1" y="330080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4" y="4646737"/>
              <a:ext cx="6682918" cy="304562"/>
              <a:chOff x="-30922586" y="330075"/>
              <a:chExt cx="37293070" cy="1699568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3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3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1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Amlan\Downloads\What%20Is%20Big%20Data-%20-%20SAS%20US.T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Amlan\Documents\My%20CamStudio%20Videos\big_data.avi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OVERVIEW </a:t>
            </a:r>
            <a:br>
              <a:rPr lang="en" dirty="0" smtClean="0"/>
            </a:br>
            <a:r>
              <a:rPr lang="en" dirty="0" smtClean="0"/>
              <a:t>OF BIG DATA</a:t>
            </a:r>
            <a:endParaRPr lang="en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BIG DATA IS IMPORTANT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pic>
        <p:nvPicPr>
          <p:cNvPr id="16" name="Picture 15" descr="14727421537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428750"/>
            <a:ext cx="3772401" cy="3276600"/>
          </a:xfrm>
          <a:prstGeom prst="rect">
            <a:avLst/>
          </a:prstGeom>
        </p:spPr>
      </p:pic>
      <p:sp>
        <p:nvSpPr>
          <p:cNvPr id="18" name="Shape 322"/>
          <p:cNvSpPr/>
          <p:nvPr/>
        </p:nvSpPr>
        <p:spPr>
          <a:xfrm>
            <a:off x="5334000" y="1885950"/>
            <a:ext cx="1750100" cy="1750100"/>
          </a:xfrm>
          <a:prstGeom prst="diamond">
            <a:avLst/>
          </a:prstGeom>
          <a:solidFill>
            <a:srgbClr val="C7D3E6"/>
          </a:solidFill>
          <a:ln w="38100" cap="flat" cmpd="sng">
            <a:solidFill>
              <a:srgbClr val="92A8C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DECISION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MAKING</a:t>
            </a:r>
            <a:endParaRPr lang="en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" name="Shape 324"/>
          <p:cNvSpPr/>
          <p:nvPr/>
        </p:nvSpPr>
        <p:spPr>
          <a:xfrm>
            <a:off x="3505200" y="1733550"/>
            <a:ext cx="2057400" cy="2057400"/>
          </a:xfrm>
          <a:prstGeom prst="diamond">
            <a:avLst/>
          </a:prstGeom>
          <a:noFill/>
          <a:ln w="76200" cap="flat" cmpd="sng">
            <a:solidFill>
              <a:srgbClr val="FF98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 INSIGHTS</a:t>
            </a:r>
            <a:endParaRPr lang="en" dirty="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" name="Shape 324"/>
          <p:cNvSpPr/>
          <p:nvPr/>
        </p:nvSpPr>
        <p:spPr>
          <a:xfrm>
            <a:off x="6858000" y="1733550"/>
            <a:ext cx="2057400" cy="2057400"/>
          </a:xfrm>
          <a:prstGeom prst="diamond">
            <a:avLst/>
          </a:prstGeom>
          <a:noFill/>
          <a:ln w="76200" cap="flat" cmpd="sng">
            <a:solidFill>
              <a:srgbClr val="FF98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smtClean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COST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dirty="0" smtClean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REDUCTION</a:t>
            </a:r>
            <a:endParaRPr lang="en" dirty="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088350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WHO’S USING IT ?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5" name="What Is Big Data- - SAS US.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6600" y="666750"/>
            <a:ext cx="5232400" cy="3810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 idx="4294967295"/>
          </p:nvPr>
        </p:nvSpPr>
        <p:spPr>
          <a:xfrm>
            <a:off x="685800" y="2707350"/>
            <a:ext cx="5567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>
                <a:solidFill>
                  <a:srgbClr val="FF9800"/>
                </a:solidFill>
              </a:rPr>
              <a:t>UNDERSTANDING</a:t>
            </a:r>
            <a:r>
              <a:rPr lang="en" sz="4000" dirty="0" smtClean="0">
                <a:solidFill>
                  <a:srgbClr val="FF9800"/>
                </a:solidFill>
              </a:rPr>
              <a:t> </a:t>
            </a:r>
            <a:br>
              <a:rPr lang="en" sz="4000" dirty="0" smtClean="0">
                <a:solidFill>
                  <a:srgbClr val="FF9800"/>
                </a:solidFill>
              </a:rPr>
            </a:br>
            <a:r>
              <a:rPr lang="en" sz="5400" dirty="0" smtClean="0">
                <a:solidFill>
                  <a:srgbClr val="FF9800"/>
                </a:solidFill>
              </a:rPr>
              <a:t>BIG DATA</a:t>
            </a:r>
            <a:endParaRPr lang="en" sz="4000" dirty="0">
              <a:solidFill>
                <a:srgbClr val="FF9800"/>
              </a:solidFill>
            </a:endParaRPr>
          </a:p>
        </p:txBody>
      </p:sp>
      <p:grpSp>
        <p:nvGrpSpPr>
          <p:cNvPr id="250" name="Shape 250"/>
          <p:cNvGrpSpPr/>
          <p:nvPr/>
        </p:nvGrpSpPr>
        <p:grpSpPr>
          <a:xfrm>
            <a:off x="6682480" y="378837"/>
            <a:ext cx="1588638" cy="1588654"/>
            <a:chOff x="6643075" y="3664250"/>
            <a:chExt cx="407950" cy="407975"/>
          </a:xfrm>
        </p:grpSpPr>
        <p:sp>
          <p:nvSpPr>
            <p:cNvPr id="251" name="Shape 25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3" name="Shape 253"/>
          <p:cNvGrpSpPr/>
          <p:nvPr/>
        </p:nvGrpSpPr>
        <p:grpSpPr>
          <a:xfrm rot="-587363">
            <a:off x="6589250" y="2174497"/>
            <a:ext cx="653126" cy="653133"/>
            <a:chOff x="576250" y="4319400"/>
            <a:chExt cx="442075" cy="442050"/>
          </a:xfrm>
        </p:grpSpPr>
        <p:sp>
          <p:nvSpPr>
            <p:cNvPr id="254" name="Shape 25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8" name="Shape 258"/>
          <p:cNvSpPr/>
          <p:nvPr/>
        </p:nvSpPr>
        <p:spPr>
          <a:xfrm>
            <a:off x="6302723" y="745607"/>
            <a:ext cx="248335" cy="23712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 rot="2697322">
            <a:off x="7939079" y="1959478"/>
            <a:ext cx="376960" cy="35993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8237291" y="1754006"/>
            <a:ext cx="150972" cy="14422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 rot="1280149">
            <a:off x="6130689" y="1460795"/>
            <a:ext cx="150975" cy="14420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088350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UNITS OF DATA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14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KNOWING THE UNITS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sp>
        <p:nvSpPr>
          <p:cNvPr id="10" name="Shape 248"/>
          <p:cNvSpPr txBox="1">
            <a:spLocks/>
          </p:cNvSpPr>
          <p:nvPr/>
        </p:nvSpPr>
        <p:spPr>
          <a:xfrm>
            <a:off x="1905000" y="2250150"/>
            <a:ext cx="55677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WHAT</a:t>
            </a:r>
            <a:r>
              <a:rPr kumimoji="0" lang="en" sz="4000" b="1" i="0" u="none" strike="noStrike" kern="0" cap="none" spc="0" normalizeH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 IS THE SMALLEST UNIT OF DATA ?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" name="Shape 248"/>
          <p:cNvSpPr txBox="1">
            <a:spLocks/>
          </p:cNvSpPr>
          <p:nvPr/>
        </p:nvSpPr>
        <p:spPr>
          <a:xfrm>
            <a:off x="1905000" y="2266950"/>
            <a:ext cx="55677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r>
              <a:rPr kumimoji="0" lang="e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 BIT i.e 1 or 0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" name="Shape 443"/>
          <p:cNvSpPr txBox="1">
            <a:spLocks noGrp="1"/>
          </p:cNvSpPr>
          <p:nvPr>
            <p:ph type="body" idx="1"/>
          </p:nvPr>
        </p:nvSpPr>
        <p:spPr>
          <a:xfrm>
            <a:off x="870450" y="1621275"/>
            <a:ext cx="2247900" cy="151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NIBBLE</a:t>
            </a:r>
            <a:endParaRPr lang="en" b="1" dirty="0" smtClean="0"/>
          </a:p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F980E"/>
                </a:solidFill>
              </a:rPr>
              <a:t>4 BITS</a:t>
            </a:r>
            <a:endParaRPr lang="en" b="1" dirty="0">
              <a:solidFill>
                <a:srgbClr val="FF980E"/>
              </a:solidFill>
            </a:endParaRPr>
          </a:p>
        </p:txBody>
      </p:sp>
      <p:sp>
        <p:nvSpPr>
          <p:cNvPr id="14" name="Shape 444"/>
          <p:cNvSpPr txBox="1">
            <a:spLocks noGrp="1"/>
          </p:cNvSpPr>
          <p:nvPr>
            <p:ph type="body" idx="2"/>
          </p:nvPr>
        </p:nvSpPr>
        <p:spPr>
          <a:xfrm>
            <a:off x="3233637" y="1621275"/>
            <a:ext cx="2247899" cy="151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BYTE</a:t>
            </a:r>
            <a:endParaRPr lang="en" b="1" dirty="0" smtClean="0"/>
          </a:p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FF980E"/>
                </a:solidFill>
              </a:rPr>
              <a:t>8 BITS</a:t>
            </a:r>
            <a:endParaRPr lang="en" b="1" dirty="0">
              <a:solidFill>
                <a:srgbClr val="FF980E"/>
              </a:solidFill>
            </a:endParaRPr>
          </a:p>
        </p:txBody>
      </p:sp>
      <p:sp>
        <p:nvSpPr>
          <p:cNvPr id="19" name="Shape 444"/>
          <p:cNvSpPr txBox="1">
            <a:spLocks/>
          </p:cNvSpPr>
          <p:nvPr/>
        </p:nvSpPr>
        <p:spPr>
          <a:xfrm>
            <a:off x="5562600" y="1581150"/>
            <a:ext cx="2247899" cy="15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KILOBYTE</a:t>
            </a:r>
            <a:endParaRPr kumimoji="0" lang="en" sz="2000" b="1" i="0" u="none" strike="noStrike" kern="0" cap="none" spc="0" normalizeH="0" baseline="0" noProof="0" dirty="0" smtClean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1024 BYTES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" name="Shape 443"/>
          <p:cNvSpPr txBox="1">
            <a:spLocks/>
          </p:cNvSpPr>
          <p:nvPr/>
        </p:nvSpPr>
        <p:spPr>
          <a:xfrm>
            <a:off x="838200" y="3265950"/>
            <a:ext cx="2247900" cy="15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None/>
              <a:tabLst/>
              <a:defRPr/>
            </a:pPr>
            <a:r>
              <a:rPr lang="en" sz="2400" b="1" dirty="0" smtClean="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MEGABYTE</a:t>
            </a:r>
            <a:endParaRPr kumimoji="0" lang="en" sz="2000" b="1" i="0" u="none" strike="noStrike" kern="0" cap="none" spc="0" normalizeH="0" baseline="0" noProof="0" dirty="0" smtClean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1024 KILOBYTES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" name="Shape 444"/>
          <p:cNvSpPr txBox="1">
            <a:spLocks/>
          </p:cNvSpPr>
          <p:nvPr/>
        </p:nvSpPr>
        <p:spPr>
          <a:xfrm>
            <a:off x="3201387" y="3265950"/>
            <a:ext cx="2247899" cy="15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GIGABYTE</a:t>
            </a:r>
            <a:endParaRPr kumimoji="0" lang="en" sz="2000" b="1" i="0" u="none" strike="noStrike" kern="0" cap="none" spc="0" normalizeH="0" baseline="0" noProof="0" dirty="0" smtClean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1024 MEGABYTES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" name="Shape 444"/>
          <p:cNvSpPr txBox="1">
            <a:spLocks/>
          </p:cNvSpPr>
          <p:nvPr/>
        </p:nvSpPr>
        <p:spPr>
          <a:xfrm>
            <a:off x="5530350" y="3225825"/>
            <a:ext cx="2247899" cy="15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263248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TERABYTE</a:t>
            </a:r>
            <a:endParaRPr kumimoji="0" lang="en" sz="2000" b="1" i="0" u="none" strike="noStrike" kern="0" cap="none" spc="0" normalizeH="0" baseline="0" noProof="0" dirty="0" smtClean="0">
              <a:ln>
                <a:noFill/>
              </a:ln>
              <a:solidFill>
                <a:srgbClr val="263248"/>
              </a:solidFill>
              <a:effectLst/>
              <a:uLnTx/>
              <a:uFillTx/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1024 GIGABYTES</a:t>
            </a:r>
            <a:endParaRPr kumimoji="0" lang="en" sz="2000" b="1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3" grpId="0" build="p"/>
      <p:bldP spid="14" grpId="0" build="p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088350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HOW BIG IS BIG DATA ?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xresdefault.jpg"/>
          <p:cNvPicPr>
            <a:picLocks noChangeAspect="1"/>
          </p:cNvPicPr>
          <p:nvPr/>
        </p:nvPicPr>
        <p:blipFill>
          <a:blip r:embed="rId3"/>
          <a:srcRect r="2410" b="6426"/>
          <a:stretch>
            <a:fillRect/>
          </a:stretch>
        </p:blipFill>
        <p:spPr>
          <a:xfrm>
            <a:off x="0" y="1428750"/>
            <a:ext cx="6172200" cy="3328988"/>
          </a:xfrm>
          <a:prstGeom prst="rect">
            <a:avLst/>
          </a:prstGeom>
        </p:spPr>
      </p:pic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HOW BIG ?</a:t>
            </a:r>
            <a:endParaRPr lang="en" dirty="0"/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  <p:sp>
        <p:nvSpPr>
          <p:cNvPr id="16" name="TextBox 15"/>
          <p:cNvSpPr txBox="1"/>
          <p:nvPr/>
        </p:nvSpPr>
        <p:spPr>
          <a:xfrm rot="21351088">
            <a:off x="392992" y="3566563"/>
            <a:ext cx="1893444" cy="430887"/>
          </a:xfrm>
          <a:prstGeom prst="rect">
            <a:avLst/>
          </a:prstGeom>
          <a:solidFill>
            <a:srgbClr val="AADEE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1592D"/>
                </a:solidFill>
              </a:rPr>
              <a:t>HOW BIG IS</a:t>
            </a:r>
            <a:endParaRPr lang="en-US" sz="2200" b="1" dirty="0">
              <a:solidFill>
                <a:srgbClr val="F1592D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HOW BIG ?</a:t>
            </a:r>
            <a:endParaRPr lang="en" dirty="0"/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18</a:t>
            </a:fld>
            <a:endParaRPr lang="en"/>
          </a:p>
        </p:txBody>
      </p:sp>
      <p:pic>
        <p:nvPicPr>
          <p:cNvPr id="11" name="Picture 10" descr="internetminute2016.png"/>
          <p:cNvPicPr>
            <a:picLocks noChangeAspect="1"/>
          </p:cNvPicPr>
          <p:nvPr/>
        </p:nvPicPr>
        <p:blipFill>
          <a:blip r:embed="rId3"/>
          <a:srcRect t="11852"/>
          <a:stretch>
            <a:fillRect/>
          </a:stretch>
        </p:blipFill>
        <p:spPr>
          <a:xfrm>
            <a:off x="228600" y="1352550"/>
            <a:ext cx="3652820" cy="3657600"/>
          </a:xfrm>
          <a:prstGeom prst="rect">
            <a:avLst/>
          </a:prstGeom>
        </p:spPr>
      </p:pic>
      <p:sp>
        <p:nvSpPr>
          <p:cNvPr id="12" name="Shape 248"/>
          <p:cNvSpPr txBox="1">
            <a:spLocks/>
          </p:cNvSpPr>
          <p:nvPr/>
        </p:nvSpPr>
        <p:spPr>
          <a:xfrm>
            <a:off x="3347700" y="2647950"/>
            <a:ext cx="55677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THIS IS WHAT HAPPENS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" sz="28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AN </a:t>
            </a:r>
            <a:r>
              <a:rPr lang="en" sz="40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INTERNET MINUTE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" name="Shape 248"/>
          <p:cNvSpPr txBox="1">
            <a:spLocks/>
          </p:cNvSpPr>
          <p:nvPr/>
        </p:nvSpPr>
        <p:spPr>
          <a:xfrm>
            <a:off x="1828800" y="2266950"/>
            <a:ext cx="55677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RELATE THIS WITH DATA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" name="Picture 13" descr="cu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508" y="2266950"/>
            <a:ext cx="3317376" cy="2209800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Shape 248"/>
          <p:cNvSpPr txBox="1">
            <a:spLocks/>
          </p:cNvSpPr>
          <p:nvPr/>
        </p:nvSpPr>
        <p:spPr>
          <a:xfrm>
            <a:off x="2280900" y="2554950"/>
            <a:ext cx="55677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1 CUP OF</a:t>
            </a:r>
            <a:r>
              <a:rPr kumimoji="0" lang="en" sz="4000" b="1" i="0" u="none" strike="noStrike" kern="0" cap="none" spc="0" normalizeH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 RICE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3600" b="1" i="0" u="none" strike="noStrike" kern="0" cap="none" spc="0" normalizeH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~1 KILOBYTE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8459E-6 L 0.00399 -0.2016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-1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088350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BASIC CHARACTERISTICS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OUTLINE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762000" y="1504950"/>
            <a:ext cx="388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 Introduction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 Bits of </a:t>
            </a: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BIG DATA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 </a:t>
            </a:r>
            <a:r>
              <a:rPr lang="e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The</a:t>
            </a: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 BIG DATA HYPE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 </a:t>
            </a:r>
            <a:r>
              <a:rPr lang="e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Impact of </a:t>
            </a: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BIG DATA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 Future of BIG DATA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 BIG DATA </a:t>
            </a:r>
            <a:r>
              <a:rPr lang="e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and </a:t>
            </a: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DATA SCIENCE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 BIG DATA USE CASES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 Tools </a:t>
            </a:r>
            <a:r>
              <a:rPr lang="en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and </a:t>
            </a:r>
            <a:r>
              <a:rPr lang="en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ootlight MT Light" pitchFamily="18" charset="0"/>
                <a:ea typeface="Droid Serif" pitchFamily="18" charset="0"/>
                <a:cs typeface="Droid Serif" pitchFamily="18" charset="0"/>
                <a:sym typeface="Roboto Condensed"/>
              </a:rPr>
              <a:t>Applications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Footlight MT Light" pitchFamily="18" charset="0"/>
              <a:ea typeface="Droid Serif" pitchFamily="18" charset="0"/>
              <a:cs typeface="Droid Serif" pitchFamily="18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1. VOLUME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20</a:t>
            </a:fld>
            <a:endParaRPr lang="en"/>
          </a:p>
        </p:txBody>
      </p:sp>
      <p:pic>
        <p:nvPicPr>
          <p:cNvPr id="10" name="Picture 9" descr="1 ZXcqepYO3-keuBzOvV1I1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28750"/>
            <a:ext cx="7215240" cy="31242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21</a:t>
            </a:fld>
            <a:endParaRPr lang="en"/>
          </a:p>
        </p:txBody>
      </p:sp>
      <p:pic>
        <p:nvPicPr>
          <p:cNvPr id="5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5103" y="403860"/>
            <a:ext cx="6004097" cy="38442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hape 248"/>
          <p:cNvSpPr txBox="1">
            <a:spLocks/>
          </p:cNvSpPr>
          <p:nvPr/>
        </p:nvSpPr>
        <p:spPr>
          <a:xfrm>
            <a:off x="76200" y="1123950"/>
            <a:ext cx="2667000" cy="24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" sz="40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LARGE HADRON COLLIDER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4702373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980E"/>
                </a:solidFill>
              </a:rPr>
              <a:t>CERN’s Large </a:t>
            </a:r>
            <a:r>
              <a:rPr lang="en-US" b="1" dirty="0" smtClean="0">
                <a:solidFill>
                  <a:srgbClr val="FF980E"/>
                </a:solidFill>
              </a:rPr>
              <a:t>Hadron </a:t>
            </a:r>
            <a:r>
              <a:rPr lang="en-US" b="1" dirty="0">
                <a:solidFill>
                  <a:srgbClr val="FF980E"/>
                </a:solidFill>
              </a:rPr>
              <a:t>Collider (LHC) generates 15 PB a year 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2. VELOCITY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22</a:t>
            </a:fld>
            <a:endParaRPr lang="en"/>
          </a:p>
        </p:txBody>
      </p:sp>
      <p:pic>
        <p:nvPicPr>
          <p:cNvPr id="5" name="Picture 4" descr="1 v7w6N80d4LmRaf-8AxNOyQ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5" y="1443990"/>
            <a:ext cx="7180045" cy="31089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23</a:t>
            </a:fld>
            <a:endParaRPr lang="en"/>
          </a:p>
        </p:txBody>
      </p:sp>
      <p:pic>
        <p:nvPicPr>
          <p:cNvPr id="8" name="Picture 7" descr="4-Vs-of-big-data.jpg"/>
          <p:cNvPicPr>
            <a:picLocks noChangeAspect="1"/>
          </p:cNvPicPr>
          <p:nvPr/>
        </p:nvPicPr>
        <p:blipFill>
          <a:blip r:embed="rId2"/>
          <a:srcRect l="500" t="49478" r="61511" b="6584"/>
          <a:stretch>
            <a:fillRect/>
          </a:stretch>
        </p:blipFill>
        <p:spPr>
          <a:xfrm>
            <a:off x="1600200" y="514350"/>
            <a:ext cx="5791200" cy="411480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3. VARIETY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24</a:t>
            </a:fld>
            <a:endParaRPr lang="en"/>
          </a:p>
        </p:txBody>
      </p:sp>
      <p:pic>
        <p:nvPicPr>
          <p:cNvPr id="6" name="Picture 5" descr="1 I6viCqh13pN9Mln0vL02lg.jpeg"/>
          <p:cNvPicPr>
            <a:picLocks noChangeAspect="1"/>
          </p:cNvPicPr>
          <p:nvPr/>
        </p:nvPicPr>
        <p:blipFill>
          <a:blip r:embed="rId2"/>
          <a:srcRect r="6553"/>
          <a:stretch>
            <a:fillRect/>
          </a:stretch>
        </p:blipFill>
        <p:spPr>
          <a:xfrm>
            <a:off x="318477" y="1428750"/>
            <a:ext cx="6906847" cy="3200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25</a:t>
            </a:fld>
            <a:endParaRPr lang="en"/>
          </a:p>
        </p:txBody>
      </p:sp>
      <p:pic>
        <p:nvPicPr>
          <p:cNvPr id="8" name="Picture 7" descr="4-Vs-of-big-data.jpg"/>
          <p:cNvPicPr>
            <a:picLocks noChangeAspect="1"/>
          </p:cNvPicPr>
          <p:nvPr/>
        </p:nvPicPr>
        <p:blipFill>
          <a:blip r:embed="rId2"/>
          <a:srcRect l="60527" t="738" b="51825"/>
          <a:stretch>
            <a:fillRect/>
          </a:stretch>
        </p:blipFill>
        <p:spPr>
          <a:xfrm>
            <a:off x="1828800" y="497981"/>
            <a:ext cx="5595731" cy="4131169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4. VERACITY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26</a:t>
            </a:fld>
            <a:endParaRPr lang="en"/>
          </a:p>
        </p:txBody>
      </p:sp>
      <p:pic>
        <p:nvPicPr>
          <p:cNvPr id="6" name="Picture 5" descr="1 I6viCqh13pN9Mln0vL02lg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7" y="1533618"/>
            <a:ext cx="6906847" cy="29906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27</a:t>
            </a:fld>
            <a:endParaRPr lang="en"/>
          </a:p>
        </p:txBody>
      </p:sp>
      <p:pic>
        <p:nvPicPr>
          <p:cNvPr id="8" name="Picture 7" descr="4-Vs-of-big-data.jpg"/>
          <p:cNvPicPr>
            <a:picLocks noChangeAspect="1"/>
          </p:cNvPicPr>
          <p:nvPr/>
        </p:nvPicPr>
        <p:blipFill>
          <a:blip r:embed="rId2"/>
          <a:srcRect l="59917" t="49544" b="4139"/>
          <a:stretch>
            <a:fillRect/>
          </a:stretch>
        </p:blipFill>
        <p:spPr>
          <a:xfrm>
            <a:off x="1904999" y="590550"/>
            <a:ext cx="5667690" cy="402336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 idx="4294967295"/>
          </p:nvPr>
        </p:nvSpPr>
        <p:spPr>
          <a:xfrm>
            <a:off x="685800" y="2707350"/>
            <a:ext cx="5567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5400" dirty="0" smtClean="0">
                <a:solidFill>
                  <a:srgbClr val="FF9800"/>
                </a:solidFill>
              </a:rPr>
              <a:t>BIG </a:t>
            </a:r>
            <a:r>
              <a:rPr lang="en" sz="5400" dirty="0" smtClean="0">
                <a:solidFill>
                  <a:srgbClr val="FF9800"/>
                </a:solidFill>
              </a:rPr>
              <a:t>DATA</a:t>
            </a:r>
            <a:r>
              <a:rPr lang="en" sz="4000" dirty="0" smtClean="0">
                <a:solidFill>
                  <a:srgbClr val="FF9800"/>
                </a:solidFill>
              </a:rPr>
              <a:t>:</a:t>
            </a:r>
            <a:r>
              <a:rPr lang="en" sz="4000" dirty="0" smtClean="0">
                <a:solidFill>
                  <a:srgbClr val="FF9800"/>
                </a:solidFill>
              </a:rPr>
              <a:t/>
            </a:r>
            <a:br>
              <a:rPr lang="en" sz="4000" dirty="0" smtClean="0">
                <a:solidFill>
                  <a:srgbClr val="FF9800"/>
                </a:solidFill>
              </a:rPr>
            </a:br>
            <a:r>
              <a:rPr lang="en" sz="4000" dirty="0" smtClean="0">
                <a:solidFill>
                  <a:srgbClr val="FF9800"/>
                </a:solidFill>
              </a:rPr>
              <a:t>BEYOND THE HYPE</a:t>
            </a:r>
            <a:endParaRPr lang="en" sz="4000" dirty="0">
              <a:solidFill>
                <a:srgbClr val="FF9800"/>
              </a:solidFill>
            </a:endParaRPr>
          </a:p>
        </p:txBody>
      </p:sp>
      <p:grpSp>
        <p:nvGrpSpPr>
          <p:cNvPr id="2" name="Shape 250"/>
          <p:cNvGrpSpPr/>
          <p:nvPr/>
        </p:nvGrpSpPr>
        <p:grpSpPr>
          <a:xfrm>
            <a:off x="6682480" y="378837"/>
            <a:ext cx="1588638" cy="1588654"/>
            <a:chOff x="6643075" y="3664250"/>
            <a:chExt cx="407950" cy="407975"/>
          </a:xfrm>
        </p:grpSpPr>
        <p:sp>
          <p:nvSpPr>
            <p:cNvPr id="251" name="Shape 25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" name="Shape 253"/>
          <p:cNvGrpSpPr/>
          <p:nvPr/>
        </p:nvGrpSpPr>
        <p:grpSpPr>
          <a:xfrm rot="-587363">
            <a:off x="6589250" y="2174497"/>
            <a:ext cx="653126" cy="653133"/>
            <a:chOff x="576250" y="4319400"/>
            <a:chExt cx="442075" cy="442050"/>
          </a:xfrm>
        </p:grpSpPr>
        <p:sp>
          <p:nvSpPr>
            <p:cNvPr id="254" name="Shape 254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8" name="Shape 258"/>
          <p:cNvSpPr/>
          <p:nvPr/>
        </p:nvSpPr>
        <p:spPr>
          <a:xfrm>
            <a:off x="6302723" y="745607"/>
            <a:ext cx="248335" cy="23712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 rot="2697322">
            <a:off x="7939079" y="1959478"/>
            <a:ext cx="376960" cy="35993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8237291" y="1754006"/>
            <a:ext cx="150972" cy="14422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 rot="1280149">
            <a:off x="6130689" y="1460795"/>
            <a:ext cx="150975" cy="14420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28</a:t>
            </a:fld>
            <a:endParaRPr lang="en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088350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HOW BIG DATA IS DIFFERENT ?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29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d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05890"/>
            <a:ext cx="4103810" cy="29184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  <p:pic>
        <p:nvPicPr>
          <p:cNvPr id="4" name="Picture 3" descr="data_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42950"/>
            <a:ext cx="4267200" cy="4267200"/>
          </a:xfrm>
          <a:prstGeom prst="rect">
            <a:avLst/>
          </a:prstGeom>
        </p:spPr>
      </p:pic>
      <p:sp>
        <p:nvSpPr>
          <p:cNvPr id="6" name="Shape 248"/>
          <p:cNvSpPr txBox="1">
            <a:spLocks/>
          </p:cNvSpPr>
          <p:nvPr/>
        </p:nvSpPr>
        <p:spPr>
          <a:xfrm>
            <a:off x="4262100" y="1428750"/>
            <a:ext cx="47295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why</a:t>
            </a:r>
            <a:r>
              <a:rPr kumimoji="0" lang="en-US" sz="4400" b="1" i="0" u="none" strike="noStrike" kern="0" cap="none" spc="0" normalizeH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 do we need </a:t>
            </a:r>
            <a:r>
              <a:rPr kumimoji="0" lang="en" sz="8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DATA ?</a:t>
            </a:r>
            <a:endParaRPr kumimoji="0" lang="en" sz="80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44472 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</a:t>
            </a:r>
            <a:r>
              <a:rPr lang="en-US" b="0" i="1" dirty="0" smtClean="0"/>
              <a:t>vs. </a:t>
            </a:r>
            <a:r>
              <a:rPr lang="en-US" dirty="0" smtClean="0"/>
              <a:t>BIG DATA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30</a:t>
            </a:fld>
            <a:endParaRPr lang="en"/>
          </a:p>
        </p:txBody>
      </p:sp>
      <p:pic>
        <p:nvPicPr>
          <p:cNvPr id="6" name="Picture 5" descr="data_m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28750"/>
            <a:ext cx="3200400" cy="3200400"/>
          </a:xfrm>
          <a:prstGeom prst="rect">
            <a:avLst/>
          </a:prstGeom>
        </p:spPr>
      </p:pic>
      <p:pic>
        <p:nvPicPr>
          <p:cNvPr id="8" name="Picture 7" descr="Vector_Business_Man_Preview_Fu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19600" y="1428750"/>
            <a:ext cx="3352800" cy="3048000"/>
          </a:xfrm>
          <a:prstGeom prst="rect">
            <a:avLst/>
          </a:prstGeom>
        </p:spPr>
      </p:pic>
      <p:pic>
        <p:nvPicPr>
          <p:cNvPr id="2051" name="Picture 3" descr="C:\Users\Amlan\Downloads\icon_sets\analytics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733550"/>
            <a:ext cx="2743200" cy="2743200"/>
          </a:xfrm>
          <a:prstGeom prst="rect">
            <a:avLst/>
          </a:prstGeom>
          <a:noFill/>
        </p:spPr>
      </p:pic>
      <p:pic>
        <p:nvPicPr>
          <p:cNvPr id="2052" name="Picture 4" descr="C:\Users\Amlan\Downloads\icon_sets\analysi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1809750"/>
            <a:ext cx="2438400" cy="2438400"/>
          </a:xfrm>
          <a:prstGeom prst="rect">
            <a:avLst/>
          </a:prstGeom>
          <a:noFill/>
        </p:spPr>
      </p:pic>
      <p:pic>
        <p:nvPicPr>
          <p:cNvPr id="2053" name="Picture 5" descr="C:\Users\Amlan\Downloads\icon_sets\analytic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1733550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537986"/>
            <a:ext cx="3735375" cy="31673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980E"/>
                </a:solidFill>
              </a:rPr>
              <a:t>TRADITIONAL ANALYTICS</a:t>
            </a:r>
            <a:endParaRPr lang="en" sz="2400" b="1" dirty="0">
              <a:solidFill>
                <a:srgbClr val="FF980E"/>
              </a:solidFill>
            </a:endParaRPr>
          </a:p>
          <a:p>
            <a:pPr>
              <a:lnSpc>
                <a:spcPct val="150000"/>
              </a:lnSpc>
            </a:pPr>
            <a:r>
              <a:rPr lang="en" dirty="0" smtClean="0"/>
              <a:t> </a:t>
            </a:r>
            <a:r>
              <a:rPr lang="en" dirty="0" smtClean="0"/>
              <a:t>Do not use real time information</a:t>
            </a:r>
          </a:p>
          <a:p>
            <a:r>
              <a:rPr lang="en" dirty="0" smtClean="0"/>
              <a:t> </a:t>
            </a:r>
            <a:r>
              <a:rPr lang="en" dirty="0" smtClean="0"/>
              <a:t>Concerns stand around data warehousing</a:t>
            </a:r>
          </a:p>
          <a:p>
            <a:pPr>
              <a:lnSpc>
                <a:spcPct val="150000"/>
              </a:lnSpc>
            </a:pPr>
            <a:r>
              <a:rPr lang="en" dirty="0" smtClean="0"/>
              <a:t> </a:t>
            </a:r>
            <a:r>
              <a:rPr lang="en" dirty="0" smtClean="0"/>
              <a:t>Plain data analytics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TRADITIONAL </a:t>
            </a:r>
            <a:r>
              <a:rPr lang="en-US" b="0" i="1" dirty="0" smtClean="0"/>
              <a:t>vs. </a:t>
            </a:r>
            <a:r>
              <a:rPr lang="en-US" dirty="0" smtClean="0"/>
              <a:t>BIG DATA</a:t>
            </a:r>
            <a:endParaRPr lang="en" dirty="0"/>
          </a:p>
        </p:txBody>
      </p:sp>
      <p:sp>
        <p:nvSpPr>
          <p:cNvPr id="269" name="Shape 269"/>
          <p:cNvSpPr txBox="1">
            <a:spLocks noGrp="1"/>
          </p:cNvSpPr>
          <p:nvPr>
            <p:ph type="body" idx="2"/>
          </p:nvPr>
        </p:nvSpPr>
        <p:spPr>
          <a:xfrm>
            <a:off x="4851300" y="1537987"/>
            <a:ext cx="3749040" cy="272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FF980E"/>
                </a:solidFill>
              </a:rPr>
              <a:t>BIG DATA ANALYTICS</a:t>
            </a:r>
          </a:p>
          <a:p>
            <a:pPr>
              <a:lnSpc>
                <a:spcPct val="150000"/>
              </a:lnSpc>
            </a:pPr>
            <a:r>
              <a:rPr lang="en" b="1" dirty="0" smtClean="0">
                <a:solidFill>
                  <a:srgbClr val="FF980E"/>
                </a:solidFill>
              </a:rPr>
              <a:t> </a:t>
            </a:r>
            <a:r>
              <a:rPr lang="en" dirty="0" smtClean="0"/>
              <a:t>Generally, acquires real time info</a:t>
            </a:r>
          </a:p>
          <a:p>
            <a:pPr>
              <a:lnSpc>
                <a:spcPct val="150000"/>
              </a:lnSpc>
            </a:pPr>
            <a:r>
              <a:rPr lang="en" dirty="0" smtClean="0"/>
              <a:t> Concerned about data flow</a:t>
            </a:r>
          </a:p>
          <a:p>
            <a:pPr>
              <a:lnSpc>
                <a:spcPct val="150000"/>
              </a:lnSpc>
            </a:pPr>
            <a:r>
              <a:rPr lang="en" b="1" dirty="0" smtClean="0">
                <a:solidFill>
                  <a:srgbClr val="FF980E"/>
                </a:solidFill>
              </a:rPr>
              <a:t> </a:t>
            </a:r>
            <a:r>
              <a:rPr lang="en" dirty="0" smtClean="0"/>
              <a:t>Data Science </a:t>
            </a:r>
            <a:endParaRPr lang="en" b="1" dirty="0">
              <a:solidFill>
                <a:srgbClr val="FF980E"/>
              </a:solidFill>
            </a:endParaRPr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31</a:t>
            </a:fld>
            <a:endParaRPr lang="en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build="p"/>
      <p:bldP spid="26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088350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BIG DATA EXAMPLES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32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SCOPES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33</a:t>
            </a:fld>
            <a:endParaRPr lang="en"/>
          </a:p>
        </p:txBody>
      </p:sp>
      <p:pic>
        <p:nvPicPr>
          <p:cNvPr id="8" name="Picture 7" descr="travel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5950"/>
            <a:ext cx="2143125" cy="214312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Shape 248"/>
          <p:cNvSpPr txBox="1">
            <a:spLocks/>
          </p:cNvSpPr>
          <p:nvPr/>
        </p:nvSpPr>
        <p:spPr>
          <a:xfrm>
            <a:off x="3347700" y="2419350"/>
            <a:ext cx="55677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TRAVEL</a:t>
            </a:r>
            <a:r>
              <a:rPr kumimoji="0" lang="en" sz="3600" b="1" i="0" u="none" strike="noStrike" kern="0" cap="none" spc="0" normalizeH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 &amp; HOSPITALITY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Picture 9" descr="travel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5950"/>
            <a:ext cx="2143125" cy="21336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Shape 248"/>
          <p:cNvSpPr txBox="1">
            <a:spLocks/>
          </p:cNvSpPr>
          <p:nvPr/>
        </p:nvSpPr>
        <p:spPr>
          <a:xfrm>
            <a:off x="3347700" y="2419350"/>
            <a:ext cx="55677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HEALTHCARE INDUSTRY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" name="Picture 11" descr="travel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8" y="1809750"/>
            <a:ext cx="2533706" cy="22098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Shape 248"/>
          <p:cNvSpPr txBox="1">
            <a:spLocks/>
          </p:cNvSpPr>
          <p:nvPr/>
        </p:nvSpPr>
        <p:spPr>
          <a:xfrm>
            <a:off x="3500100" y="2419350"/>
            <a:ext cx="55677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GOVERNMENT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" name="Picture 13" descr="travel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5" y="1809750"/>
            <a:ext cx="2425195" cy="22098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Shape 248"/>
          <p:cNvSpPr txBox="1">
            <a:spLocks/>
          </p:cNvSpPr>
          <p:nvPr/>
        </p:nvSpPr>
        <p:spPr>
          <a:xfrm>
            <a:off x="3487342" y="2419350"/>
            <a:ext cx="55677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BANKING SECTOR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088350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SOURCES OF BIG DATA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34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SOURCES</a:t>
            </a:r>
            <a:endParaRPr lang="en" dirty="0"/>
          </a:p>
        </p:txBody>
      </p:sp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35</a:t>
            </a:fld>
            <a:endParaRPr lang="en"/>
          </a:p>
        </p:txBody>
      </p:sp>
      <p:pic>
        <p:nvPicPr>
          <p:cNvPr id="18" name="Picture 17" descr="Internet-of-thinsg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94510"/>
            <a:ext cx="3566160" cy="23774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Shape 248"/>
          <p:cNvSpPr txBox="1">
            <a:spLocks/>
          </p:cNvSpPr>
          <p:nvPr/>
        </p:nvSpPr>
        <p:spPr>
          <a:xfrm>
            <a:off x="5029200" y="2419350"/>
            <a:ext cx="4025842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IoT</a:t>
            </a: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kumimoji="0" lang="en" sz="3600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sensors/devices</a:t>
            </a:r>
            <a:endParaRPr kumimoji="0" lang="en" sz="3600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" name="Picture 19" descr="Social-Media-Marketing-Best-Practices-with-Big-Data_big.png"/>
          <p:cNvPicPr>
            <a:picLocks noChangeAspect="1"/>
          </p:cNvPicPr>
          <p:nvPr/>
        </p:nvPicPr>
        <p:blipFill>
          <a:blip r:embed="rId4"/>
          <a:srcRect l="5104" r="4717"/>
          <a:stretch>
            <a:fillRect/>
          </a:stretch>
        </p:blipFill>
        <p:spPr>
          <a:xfrm>
            <a:off x="304800" y="1809750"/>
            <a:ext cx="4038600" cy="23774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Shape 248"/>
          <p:cNvSpPr txBox="1">
            <a:spLocks/>
          </p:cNvSpPr>
          <p:nvPr/>
        </p:nvSpPr>
        <p:spPr>
          <a:xfrm>
            <a:off x="5041958" y="2419350"/>
            <a:ext cx="4025842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Social Profiles</a:t>
            </a:r>
            <a:endParaRPr kumimoji="0" lang="en" sz="3600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" name="Picture 21" descr="Real-time-Telecom-data-Analytic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657350"/>
            <a:ext cx="3124200" cy="3124200"/>
          </a:xfrm>
          <a:prstGeom prst="rect">
            <a:avLst/>
          </a:prstGeom>
        </p:spPr>
      </p:pic>
      <p:sp>
        <p:nvSpPr>
          <p:cNvPr id="23" name="Shape 248"/>
          <p:cNvSpPr txBox="1">
            <a:spLocks/>
          </p:cNvSpPr>
          <p:nvPr/>
        </p:nvSpPr>
        <p:spPr>
          <a:xfrm>
            <a:off x="5041958" y="2419350"/>
            <a:ext cx="4025842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kumimoji="0" lang="e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E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elecom Data</a:t>
            </a:r>
            <a:endParaRPr kumimoji="0" lang="en" sz="3600" i="0" u="none" strike="noStrike" kern="0" cap="none" spc="0" normalizeH="0" baseline="0" noProof="0" dirty="0">
              <a:ln>
                <a:noFill/>
              </a:ln>
              <a:solidFill>
                <a:srgbClr val="FF980E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1" grpId="1"/>
      <p:bldP spid="23" grpId="0"/>
      <p:bldP spid="2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36</a:t>
            </a:fld>
            <a:endParaRPr lang="en"/>
          </a:p>
        </p:txBody>
      </p:sp>
      <p:graphicFrame>
        <p:nvGraphicFramePr>
          <p:cNvPr id="5" name="Diagram 4"/>
          <p:cNvGraphicFramePr/>
          <p:nvPr/>
        </p:nvGraphicFramePr>
        <p:xfrm>
          <a:off x="1219200" y="2035239"/>
          <a:ext cx="6553200" cy="1300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37</a:t>
            </a:fld>
            <a:endParaRPr lang="en"/>
          </a:p>
        </p:txBody>
      </p:sp>
      <p:sp>
        <p:nvSpPr>
          <p:cNvPr id="503" name="Shape 50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9800"/>
                </a:solidFill>
              </a:rPr>
              <a:t>THANKS!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Any questions</a:t>
            </a:r>
            <a:r>
              <a:rPr lang="en" sz="2000" b="1" dirty="0" smtClean="0"/>
              <a:t>?</a:t>
            </a:r>
            <a:endParaRPr lang="en" sz="2000" b="1" dirty="0"/>
          </a:p>
        </p:txBody>
      </p:sp>
      <p:grpSp>
        <p:nvGrpSpPr>
          <p:cNvPr id="505" name="Shape 505"/>
          <p:cNvGrpSpPr/>
          <p:nvPr/>
        </p:nvGrpSpPr>
        <p:grpSpPr>
          <a:xfrm>
            <a:off x="3996209" y="966816"/>
            <a:ext cx="1197664" cy="1126776"/>
            <a:chOff x="5972700" y="2330200"/>
            <a:chExt cx="411625" cy="387275"/>
          </a:xfrm>
        </p:grpSpPr>
        <p:sp>
          <p:nvSpPr>
            <p:cNvPr id="506" name="Shape 5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4</a:t>
            </a:fld>
            <a:endParaRPr lang="en"/>
          </a:p>
        </p:txBody>
      </p:sp>
      <p:pic>
        <p:nvPicPr>
          <p:cNvPr id="4" name="Picture 3" descr="cavem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43990"/>
            <a:ext cx="5093829" cy="31089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hape 248"/>
          <p:cNvSpPr txBox="1">
            <a:spLocks/>
          </p:cNvSpPr>
          <p:nvPr/>
        </p:nvSpPr>
        <p:spPr>
          <a:xfrm>
            <a:off x="1828800" y="1504950"/>
            <a:ext cx="5943600" cy="220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origin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lang="en-US" sz="7200" b="1" dirty="0" smtClean="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?</a:t>
            </a:r>
            <a:endParaRPr kumimoji="0" lang="en" sz="72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22 L 0 -0.466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2599406" y="1352550"/>
            <a:ext cx="3945188" cy="3383280"/>
          </a:xfrm>
          <a:prstGeom prst="rect">
            <a:avLst/>
          </a:prstGeom>
        </p:spPr>
      </p:pic>
      <p:sp>
        <p:nvSpPr>
          <p:cNvPr id="213" name="Shape 213"/>
          <p:cNvSpPr txBox="1">
            <a:spLocks noGrp="1"/>
          </p:cNvSpPr>
          <p:nvPr>
            <p:ph type="ctrTitle" idx="4294967295"/>
          </p:nvPr>
        </p:nvSpPr>
        <p:spPr>
          <a:xfrm>
            <a:off x="1275150" y="188595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dirty="0" smtClean="0">
                <a:solidFill>
                  <a:srgbClr val="FF9800"/>
                </a:solidFill>
              </a:rPr>
              <a:t>HELLO BIG </a:t>
            </a:r>
            <a:r>
              <a:rPr lang="en" sz="4800" dirty="0" smtClean="0">
                <a:solidFill>
                  <a:srgbClr val="FF9800"/>
                </a:solidFill>
              </a:rPr>
              <a:t>DATA !</a:t>
            </a:r>
            <a:endParaRPr lang="en" sz="4800" dirty="0">
              <a:solidFill>
                <a:srgbClr val="FF9800"/>
              </a:solidFill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8165 " pathEditMode="relative" ptsTypes="AA">
                                      <p:cBhvr>
                                        <p:cTn id="12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088350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IS BIG DATA ?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3" name="big_data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7788" y="809625"/>
            <a:ext cx="6448425" cy="3667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Shape 213"/>
          <p:cNvSpPr txBox="1">
            <a:spLocks/>
          </p:cNvSpPr>
          <p:nvPr/>
        </p:nvSpPr>
        <p:spPr>
          <a:xfrm>
            <a:off x="1275150" y="133350"/>
            <a:ext cx="6593700" cy="53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9800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BIG DATA ?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rgbClr val="FF9800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775" y="1506800"/>
            <a:ext cx="5090700" cy="213175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BIG DATA is all about massive data sets. Data sets so large that they are very tough to work with.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3088350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WHY BIG DATA ?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342</Words>
  <PresentationFormat>On-screen Show (16:9)</PresentationFormat>
  <Paragraphs>129</Paragraphs>
  <Slides>37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Roboto Condensed</vt:lpstr>
      <vt:lpstr>Footlight MT Light</vt:lpstr>
      <vt:lpstr>Droid Serif</vt:lpstr>
      <vt:lpstr>Wingdings</vt:lpstr>
      <vt:lpstr>Roboto Condensed Light</vt:lpstr>
      <vt:lpstr>Arvo</vt:lpstr>
      <vt:lpstr>Salerio template</vt:lpstr>
      <vt:lpstr>OVERVIEW  OF BIG DATA</vt:lpstr>
      <vt:lpstr>OUTLINE</vt:lpstr>
      <vt:lpstr>Slide 3</vt:lpstr>
      <vt:lpstr>Slide 4</vt:lpstr>
      <vt:lpstr>HELLO BIG DATA !</vt:lpstr>
      <vt:lpstr>WHAT IS BIG DATA ?</vt:lpstr>
      <vt:lpstr>Slide 7</vt:lpstr>
      <vt:lpstr>Slide 8</vt:lpstr>
      <vt:lpstr>WHY BIG DATA ?</vt:lpstr>
      <vt:lpstr>WHY BIG DATA IS IMPORTANT ?</vt:lpstr>
      <vt:lpstr>WHO’S USING IT ?</vt:lpstr>
      <vt:lpstr>Slide 12</vt:lpstr>
      <vt:lpstr>UNDERSTANDING  BIG DATA</vt:lpstr>
      <vt:lpstr>UNITS OF DATA</vt:lpstr>
      <vt:lpstr>KNOWING THE UNITS OF DATA</vt:lpstr>
      <vt:lpstr>HOW BIG IS BIG DATA ?</vt:lpstr>
      <vt:lpstr>HOW BIG ?</vt:lpstr>
      <vt:lpstr>HOW BIG ?</vt:lpstr>
      <vt:lpstr>BASIC CHARACTERISTICS</vt:lpstr>
      <vt:lpstr>1. VOLUME</vt:lpstr>
      <vt:lpstr>Slide 21</vt:lpstr>
      <vt:lpstr>2. VELOCITY</vt:lpstr>
      <vt:lpstr>Slide 23</vt:lpstr>
      <vt:lpstr>3. VARIETY</vt:lpstr>
      <vt:lpstr>Slide 25</vt:lpstr>
      <vt:lpstr>4. VERACITY</vt:lpstr>
      <vt:lpstr>Slide 27</vt:lpstr>
      <vt:lpstr>BIG DATA: BEYOND THE HYPE</vt:lpstr>
      <vt:lpstr>HOW BIG DATA IS DIFFERENT ?</vt:lpstr>
      <vt:lpstr>TRADITIONAL vs. BIG DATA</vt:lpstr>
      <vt:lpstr>TRADITIONAL vs. BIG DATA</vt:lpstr>
      <vt:lpstr>BIG DATA EXAMPLES</vt:lpstr>
      <vt:lpstr>USAGE SCOPES</vt:lpstr>
      <vt:lpstr>SOURCES OF BIG DATA</vt:lpstr>
      <vt:lpstr>SOURCES</vt:lpstr>
      <vt:lpstr>Slide 36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 OF BIG DATA</dc:title>
  <cp:lastModifiedBy>Amlan</cp:lastModifiedBy>
  <cp:revision>138</cp:revision>
  <dcterms:modified xsi:type="dcterms:W3CDTF">2017-05-19T10:47:11Z</dcterms:modified>
</cp:coreProperties>
</file>